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8" r:id="rId2"/>
    <p:sldId id="275" r:id="rId3"/>
    <p:sldId id="277" r:id="rId4"/>
    <p:sldId id="276" r:id="rId5"/>
    <p:sldId id="263" r:id="rId6"/>
    <p:sldId id="278" r:id="rId7"/>
    <p:sldId id="279" r:id="rId8"/>
    <p:sldId id="273" r:id="rId9"/>
    <p:sldId id="274" r:id="rId10"/>
    <p:sldId id="280" r:id="rId11"/>
    <p:sldId id="265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14" autoAdjust="0"/>
    <p:restoredTop sz="94710" autoAdjust="0"/>
  </p:normalViewPr>
  <p:slideViewPr>
    <p:cSldViewPr>
      <p:cViewPr>
        <p:scale>
          <a:sx n="56" d="100"/>
          <a:sy n="56" d="100"/>
        </p:scale>
        <p:origin x="-3204" y="-1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A1D2C0A-765B-4D2D-878A-FF1AD103C31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08B5DA5-D20F-406C-BCE5-1842D47406B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5904655"/>
          </a:xfrm>
          <a:gradFill>
            <a:gsLst>
              <a:gs pos="40000">
                <a:srgbClr val="03D4A8">
                  <a:lumMod val="78000"/>
                </a:srgbClr>
              </a:gs>
              <a:gs pos="36000">
                <a:srgbClr val="21D6E0"/>
              </a:gs>
              <a:gs pos="97000">
                <a:srgbClr val="0087E6">
                  <a:alpha val="0"/>
                  <a:lumMod val="50000"/>
                  <a:lumOff val="50000"/>
                </a:srgbClr>
              </a:gs>
              <a:gs pos="100000">
                <a:srgbClr val="005CBF"/>
              </a:gs>
            </a:gsLst>
            <a:lin ang="5400000" scaled="0"/>
          </a:gra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8800" b="1" dirty="0" smtClean="0">
                <a:solidFill>
                  <a:schemeClr val="tx1"/>
                </a:solidFill>
                <a:latin typeface="+mn-lt"/>
              </a:rPr>
              <a:t>Migration after EU Exit</a:t>
            </a:r>
            <a:r>
              <a:rPr lang="en-GB" sz="800" b="1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 algn="ctr">
              <a:buNone/>
            </a:pPr>
            <a:r>
              <a:rPr lang="en-GB" sz="6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6600" dirty="0" smtClean="0"/>
              <a:t>THE CHALLENGE FOR LABOUR STANDARDS</a:t>
            </a:r>
            <a:endParaRPr lang="en-GB" sz="6000" dirty="0">
              <a:solidFill>
                <a:schemeClr val="tx1"/>
              </a:solidFill>
              <a:latin typeface="+mn-lt"/>
            </a:endParaRPr>
          </a:p>
          <a:p>
            <a:pPr marL="0" indent="0" algn="ctr">
              <a:buNone/>
            </a:pPr>
            <a:endParaRPr lang="en-GB" sz="4800" b="1" dirty="0" smtClean="0">
              <a:solidFill>
                <a:schemeClr val="tx1"/>
              </a:solidFill>
              <a:latin typeface="+mn-lt"/>
            </a:endParaRPr>
          </a:p>
          <a:p>
            <a:pPr marL="0" indent="0" algn="ctr">
              <a:buNone/>
            </a:pPr>
            <a:endParaRPr lang="en-GB" sz="6600" b="1" dirty="0" smtClean="0">
              <a:solidFill>
                <a:schemeClr val="tx1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GB" sz="6600" b="1" dirty="0" smtClean="0">
                <a:solidFill>
                  <a:schemeClr val="tx1"/>
                </a:solidFill>
                <a:latin typeface="+mn-lt"/>
              </a:rPr>
              <a:t>Diana Holland Unite</a:t>
            </a:r>
          </a:p>
          <a:p>
            <a:pPr marL="0" indent="0" algn="ctr">
              <a:buNone/>
            </a:pPr>
            <a:r>
              <a:rPr lang="en-GB" sz="5200" dirty="0" smtClean="0"/>
              <a:t>Assistant General Secretary </a:t>
            </a:r>
          </a:p>
          <a:p>
            <a:pPr marL="0" indent="0" algn="ctr">
              <a:buNone/>
            </a:pPr>
            <a:r>
              <a:rPr lang="en-GB" sz="5200" dirty="0" smtClean="0"/>
              <a:t>Equalities – Transport &amp; Food</a:t>
            </a:r>
            <a:r>
              <a:rPr lang="en-GB" sz="5200" b="1" dirty="0" smtClean="0">
                <a:solidFill>
                  <a:schemeClr val="tx1"/>
                </a:solidFill>
              </a:rPr>
              <a:t> </a:t>
            </a:r>
            <a:endParaRPr lang="en-GB" sz="5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GB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5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7376">
        <p14:reveal/>
      </p:transition>
    </mc:Choice>
    <mc:Fallback xmlns="">
      <p:transition spd="slow" advTm="1737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MIGRANT WORKERS BUILT OUR MOVEMENT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sz="3200" dirty="0" smtClean="0"/>
          </a:p>
          <a:p>
            <a:pPr algn="ctr"/>
            <a:r>
              <a:rPr lang="en-GB" sz="3200" dirty="0" smtClean="0"/>
              <a:t>UNITY not division</a:t>
            </a:r>
          </a:p>
          <a:p>
            <a:pPr algn="ctr"/>
            <a:r>
              <a:rPr lang="en-GB" sz="3200" dirty="0" smtClean="0"/>
              <a:t>EQUALITY not discrimination</a:t>
            </a:r>
          </a:p>
          <a:p>
            <a:pPr algn="ctr"/>
            <a:r>
              <a:rPr lang="en-GB" sz="3200" dirty="0" smtClean="0"/>
              <a:t>TRADE UNION RIGHTS not exploitation</a:t>
            </a:r>
          </a:p>
          <a:p>
            <a:pPr algn="ctr"/>
            <a:r>
              <a:rPr lang="en-GB" sz="3200" dirty="0" smtClean="0"/>
              <a:t>SOLIDARITY not hatred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4551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Mohammad Taj – Former TUC President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980728"/>
            <a:ext cx="4127437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458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6675">
        <p14:reveal/>
      </p:transition>
    </mc:Choice>
    <mc:Fallback xmlns="">
      <p:transition spd="slow" advTm="1667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 GROWING DIVIDE BUT NOT THAT NEW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u="sng" dirty="0" err="1" smtClean="0"/>
              <a:t>GRUNWICK</a:t>
            </a:r>
            <a:r>
              <a:rPr lang="en-GB" sz="2800" u="sng" dirty="0" smtClean="0"/>
              <a:t> PICKET PLACARD  40 years ago</a:t>
            </a:r>
          </a:p>
          <a:p>
            <a:endParaRPr lang="en-GB" sz="1200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JOIN US IN THE FIGHT FOR WORKERS RIGHTS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/>
              <a:t>UNFAIR WORKING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/>
              <a:t>COMPULSORY OVERTIME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/>
              <a:t>DISCRIMINATION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/>
              <a:t>CONSTANT HARASSMENT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/>
              <a:t>UNFAIR SACKING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/>
              <a:t>NO UNION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38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SCAPEGOATING AND BLAME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Tx/>
              <a:buChar char="-"/>
            </a:pPr>
            <a:r>
              <a:rPr lang="en-GB" sz="2800" dirty="0" smtClean="0"/>
              <a:t>Women workers are low paid because :</a:t>
            </a:r>
          </a:p>
          <a:p>
            <a:pPr marL="288036" lvl="1" indent="-457200">
              <a:buFontTx/>
              <a:buChar char="-"/>
            </a:pPr>
            <a:r>
              <a:rPr lang="en-GB" sz="2800" dirty="0" smtClean="0"/>
              <a:t>They work for pin money</a:t>
            </a:r>
          </a:p>
          <a:p>
            <a:pPr marL="288036" lvl="1" indent="-457200">
              <a:buFontTx/>
              <a:buChar char="-"/>
            </a:pPr>
            <a:r>
              <a:rPr lang="en-GB" sz="2800" dirty="0" smtClean="0"/>
              <a:t>Men are the breadwinners</a:t>
            </a:r>
          </a:p>
          <a:p>
            <a:pPr marL="288036" lvl="1" indent="-457200">
              <a:buFontTx/>
              <a:buChar char="-"/>
            </a:pPr>
            <a:r>
              <a:rPr lang="en-GB" sz="2800" dirty="0" smtClean="0"/>
              <a:t>They do less important work</a:t>
            </a:r>
          </a:p>
          <a:p>
            <a:pPr marL="288036" lvl="1" indent="-457200">
              <a:buFontTx/>
              <a:buChar char="-"/>
            </a:pPr>
            <a:r>
              <a:rPr lang="en-GB" sz="2800" b="1" dirty="0" smtClean="0"/>
              <a:t>Migrant workers are the cause of low pay :</a:t>
            </a:r>
          </a:p>
          <a:p>
            <a:pPr marL="288036" lvl="1" indent="-457200">
              <a:buFontTx/>
              <a:buChar char="-"/>
            </a:pPr>
            <a:r>
              <a:rPr lang="en-GB" sz="2800" dirty="0" smtClean="0"/>
              <a:t>They accept lower wages</a:t>
            </a:r>
          </a:p>
          <a:p>
            <a:pPr marL="288036" lvl="1" indent="-457200">
              <a:buFontTx/>
              <a:buChar char="-"/>
            </a:pPr>
            <a:r>
              <a:rPr lang="en-GB" sz="2800" dirty="0" smtClean="0"/>
              <a:t>They have no stake in this country</a:t>
            </a:r>
          </a:p>
          <a:p>
            <a:pPr marL="288036" lvl="1" indent="-457200">
              <a:buFontTx/>
              <a:buChar char="-"/>
            </a:pPr>
            <a:r>
              <a:rPr lang="en-GB" sz="2800" dirty="0" smtClean="0"/>
              <a:t>They don’t integrate or speak the language</a:t>
            </a:r>
          </a:p>
          <a:p>
            <a:pPr marL="0" lvl="1" indent="0">
              <a:buNone/>
            </a:pPr>
            <a:endParaRPr lang="en-GB" sz="2800" b="1" dirty="0"/>
          </a:p>
          <a:p>
            <a:pPr marL="288036" lvl="1" indent="-457200">
              <a:buFontTx/>
              <a:buChar char="-"/>
            </a:pP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407674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DON’T ASSUME – ASK INVOLVE INCLUDE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u="sng" dirty="0" smtClean="0"/>
              <a:t>Large company </a:t>
            </a:r>
            <a:r>
              <a:rPr lang="en-GB" sz="2800" u="sng" dirty="0"/>
              <a:t>workforce survey responses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Was your employment freely chosen?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Do you believe harsh or inhumane treatment is practised in your workplace?</a:t>
            </a:r>
          </a:p>
          <a:p>
            <a:pPr marL="0" indent="0"/>
            <a:r>
              <a:rPr lang="en-GB" sz="2800" u="sng" dirty="0" smtClean="0"/>
              <a:t>Migrant domestic workers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We want a union card – we are workers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We need a bigger louder voice with workers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0244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639" y="764704"/>
            <a:ext cx="5707875" cy="55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87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9264">
        <p14:reveal/>
      </p:transition>
    </mc:Choice>
    <mc:Fallback xmlns="">
      <p:transition spd="slow" advTm="926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Protecting labour standards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PREVENTING TRAFFICKING AND ABUSE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-"/>
            </a:pPr>
            <a:r>
              <a:rPr lang="en-GB" sz="2800" dirty="0" smtClean="0"/>
              <a:t>Workers rights </a:t>
            </a:r>
            <a:r>
              <a:rPr lang="en-GB" sz="2000" dirty="0" smtClean="0"/>
              <a:t>(Maintenance of EU standards Bill)</a:t>
            </a:r>
          </a:p>
          <a:p>
            <a:pPr marL="457200" indent="-457200">
              <a:buFontTx/>
              <a:buChar char="-"/>
            </a:pPr>
            <a:r>
              <a:rPr lang="en-GB" sz="2800" dirty="0" err="1" smtClean="0"/>
              <a:t>Gangmasters</a:t>
            </a:r>
            <a:r>
              <a:rPr lang="en-GB" sz="2800" dirty="0" smtClean="0"/>
              <a:t> Licensing Authority – </a:t>
            </a:r>
            <a:r>
              <a:rPr lang="en-GB" sz="2800" dirty="0" err="1" smtClean="0"/>
              <a:t>Gangmasters</a:t>
            </a:r>
            <a:r>
              <a:rPr lang="en-GB" sz="2800" dirty="0" smtClean="0"/>
              <a:t> and Labour Abuse Authority</a:t>
            </a:r>
          </a:p>
          <a:p>
            <a:pPr marL="457200" indent="-457200">
              <a:buFontTx/>
              <a:buChar char="-"/>
            </a:pPr>
            <a:r>
              <a:rPr lang="en-GB" sz="2800" dirty="0" smtClean="0"/>
              <a:t>Director of Labour Market Enforcement</a:t>
            </a:r>
          </a:p>
          <a:p>
            <a:pPr marL="457200" indent="-457200">
              <a:buFontTx/>
              <a:buChar char="-"/>
            </a:pPr>
            <a:r>
              <a:rPr lang="en-GB" sz="2800" dirty="0" smtClean="0"/>
              <a:t>EHRC and Select Committee inquiries</a:t>
            </a:r>
          </a:p>
          <a:p>
            <a:pPr marL="457200" indent="-457200">
              <a:buFontTx/>
              <a:buChar char="-"/>
            </a:pPr>
            <a:r>
              <a:rPr lang="en-GB" sz="2800" dirty="0" smtClean="0"/>
              <a:t>Overseas Domestic Workers Visa – tied visa</a:t>
            </a:r>
          </a:p>
          <a:p>
            <a:pPr marL="457200" indent="-457200">
              <a:buFontTx/>
              <a:buChar char="-"/>
            </a:pPr>
            <a:r>
              <a:rPr lang="en-GB" sz="2800" dirty="0" smtClean="0"/>
              <a:t>Modern Slavery Act – Global Supply Chains</a:t>
            </a:r>
          </a:p>
          <a:p>
            <a:pPr marL="457200" indent="-457200">
              <a:buFontTx/>
              <a:buChar char="-"/>
            </a:pPr>
            <a:r>
              <a:rPr lang="en-GB" sz="2800" dirty="0" smtClean="0"/>
              <a:t>Immigration Act</a:t>
            </a:r>
          </a:p>
          <a:p>
            <a:pPr marL="457200" indent="-457200">
              <a:buFontTx/>
              <a:buChar char="-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7123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Trade unions ENSURE LABOUR STANDARDS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GLAA</a:t>
            </a:r>
            <a:r>
              <a:rPr lang="en-GB" sz="2400" dirty="0" smtClean="0"/>
              <a:t> – TRI-PARTITE AND WIDER LICENSING POWERS</a:t>
            </a:r>
          </a:p>
          <a:p>
            <a:endParaRPr lang="en-GB" sz="2400" dirty="0" smtClean="0"/>
          </a:p>
          <a:p>
            <a:r>
              <a:rPr lang="en-GB" sz="2400" dirty="0" smtClean="0"/>
              <a:t>SECTORAL COLLECTIVE BARGAINING </a:t>
            </a:r>
            <a:r>
              <a:rPr lang="en-GB" sz="2400" dirty="0" err="1" smtClean="0"/>
              <a:t>INCLUDUING</a:t>
            </a:r>
            <a:r>
              <a:rPr lang="en-GB" sz="2400" dirty="0" smtClean="0"/>
              <a:t> AGRICULTURAL WAGES BOARD AND REINSTATED </a:t>
            </a:r>
            <a:r>
              <a:rPr lang="en-GB" sz="2400" dirty="0"/>
              <a:t>OVERSEAS DOMESTIC WORKERS </a:t>
            </a:r>
            <a:r>
              <a:rPr lang="en-GB" sz="2400" dirty="0" smtClean="0"/>
              <a:t>VISA</a:t>
            </a:r>
          </a:p>
          <a:p>
            <a:endParaRPr lang="en-GB" sz="2400" dirty="0"/>
          </a:p>
          <a:p>
            <a:r>
              <a:rPr lang="en-GB" sz="2400" dirty="0" smtClean="0"/>
              <a:t>RIGHT FOR UNIONS TO ORGANISE IN EVERY WORKPLACE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5236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52450"/>
            <a:ext cx="4032447" cy="630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97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9536">
        <p14:reveal/>
      </p:transition>
    </mc:Choice>
    <mc:Fallback xmlns="">
      <p:transition spd="slow" advTm="95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6672"/>
            <a:ext cx="3528392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90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9536">
        <p14:reveal/>
      </p:transition>
    </mc:Choice>
    <mc:Fallback xmlns="">
      <p:transition spd="slow" advTm="95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3780</TotalTime>
  <Words>260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PowerPoint Presentation</vt:lpstr>
      <vt:lpstr>A GROWING DIVIDE BUT NOT THAT NEW</vt:lpstr>
      <vt:lpstr>SCAPEGOATING AND BLAME</vt:lpstr>
      <vt:lpstr>DON’T ASSUME – ASK INVOLVE INCLUDE</vt:lpstr>
      <vt:lpstr>PowerPoint Presentation</vt:lpstr>
      <vt:lpstr>Protecting labour standards PREVENTING TRAFFICKING AND ABUSE</vt:lpstr>
      <vt:lpstr>Trade unions ENSURE LABOUR STANDARDS </vt:lpstr>
      <vt:lpstr>PowerPoint Presentation</vt:lpstr>
      <vt:lpstr>PowerPoint Presentation</vt:lpstr>
      <vt:lpstr>MIGRANT WORKERS BUILT OUR MOVEMENT</vt:lpstr>
      <vt:lpstr>Mohammad Taj – Former TUC President</vt:lpstr>
    </vt:vector>
  </TitlesOfParts>
  <Company>Unite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Authorised User</dc:creator>
  <cp:lastModifiedBy>Authorised User</cp:lastModifiedBy>
  <cp:revision>72</cp:revision>
  <cp:lastPrinted>2017-03-15T10:23:49Z</cp:lastPrinted>
  <dcterms:created xsi:type="dcterms:W3CDTF">2015-10-08T12:39:19Z</dcterms:created>
  <dcterms:modified xsi:type="dcterms:W3CDTF">2017-03-15T10:32:01Z</dcterms:modified>
</cp:coreProperties>
</file>